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9" r:id="rId4"/>
    <p:sldId id="270" r:id="rId5"/>
    <p:sldId id="271" r:id="rId6"/>
    <p:sldId id="272" r:id="rId7"/>
    <p:sldId id="273" r:id="rId8"/>
    <p:sldId id="274" r:id="rId9"/>
    <p:sldId id="275" r:id="rId10"/>
    <p:sldId id="276" r:id="rId11"/>
    <p:sldId id="268" r:id="rId12"/>
    <p:sldId id="258" r:id="rId13"/>
    <p:sldId id="259" r:id="rId14"/>
    <p:sldId id="260" r:id="rId15"/>
    <p:sldId id="261" r:id="rId16"/>
    <p:sldId id="264" r:id="rId17"/>
    <p:sldId id="265" r:id="rId18"/>
    <p:sldId id="266" r:id="rId19"/>
    <p:sldId id="263" r:id="rId20"/>
    <p:sldId id="26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5" d="100"/>
          <a:sy n="95" d="100"/>
        </p:scale>
        <p:origin x="16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lis.virginia.gov/bill-details/20261/SB64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a:t>HOT TOPICS</a:t>
            </a:r>
          </a:p>
        </p:txBody>
      </p:sp>
      <p:sp>
        <p:nvSpPr>
          <p:cNvPr id="3" name="Subtitle 2"/>
          <p:cNvSpPr>
            <a:spLocks noGrp="1"/>
          </p:cNvSpPr>
          <p:nvPr>
            <p:ph type="subTitle" idx="1"/>
          </p:nvPr>
        </p:nvSpPr>
        <p:spPr>
          <a:xfrm>
            <a:off x="2589213" y="4777379"/>
            <a:ext cx="9297987" cy="1390665"/>
          </a:xfrm>
        </p:spPr>
        <p:txBody>
          <a:bodyPr>
            <a:noAutofit/>
          </a:bodyPr>
          <a:lstStyle/>
          <a:p>
            <a:r>
              <a:rPr lang="en-US" sz="3600" b="1" i="1" dirty="0"/>
              <a:t>2026 Review and 2027 PROPOSED LEGISLATIVE ACTIONS </a:t>
            </a:r>
          </a:p>
        </p:txBody>
      </p:sp>
    </p:spTree>
    <p:extLst>
      <p:ext uri="{BB962C8B-B14F-4D97-AF65-F5344CB8AC3E}">
        <p14:creationId xmlns:p14="http://schemas.microsoft.com/office/powerpoint/2010/main" val="1785094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2026 Session Results</a:t>
            </a:r>
            <a:br>
              <a:rPr lang="en-US" sz="2400" dirty="0"/>
            </a:br>
            <a:r>
              <a:rPr lang="en-US" sz="2400" b="1" i="1" dirty="0"/>
              <a:t>Legislative Committee</a:t>
            </a:r>
          </a:p>
        </p:txBody>
      </p:sp>
      <p:sp>
        <p:nvSpPr>
          <p:cNvPr id="3" name="Content Placeholder 2"/>
          <p:cNvSpPr>
            <a:spLocks noGrp="1"/>
          </p:cNvSpPr>
          <p:nvPr>
            <p:ph idx="1"/>
          </p:nvPr>
        </p:nvSpPr>
        <p:spPr>
          <a:xfrm>
            <a:off x="2589212" y="1512915"/>
            <a:ext cx="8915400" cy="5270269"/>
          </a:xfrm>
        </p:spPr>
        <p:txBody>
          <a:bodyPr>
            <a:normAutofit/>
          </a:bodyPr>
          <a:lstStyle/>
          <a:p>
            <a:r>
              <a:rPr lang="en-US" b="1" dirty="0"/>
              <a:t>HB566 – (McNamara) Opposed, Left in Finance </a:t>
            </a:r>
          </a:p>
          <a:p>
            <a:pPr lvl="1"/>
            <a:r>
              <a:rPr lang="en-US" dirty="0"/>
              <a:t> Tangible personal property tax relief; rate of taxation. Requires, for tax year 2027 and all tax years thereafter, each county, city, or town to reduce its local tax rate on qualifying vehicles to no greater than $0.000001 per $100 of the eligible assessed value of the qualifying vehicle. The bill defines "eligible assessed value" as $5,000 of the assessed value of a qualifying vehicle. For tax year 2028 and all tax years thereafter, for any year in which the revenues of a county, city, or town grow by five percent or more, the bill provides that the eligible assessed value applied in such county, city, or town shall increase by an additional $5,000 until such time that the eligible assessed value equals $20,000. </a:t>
            </a:r>
          </a:p>
          <a:p>
            <a:pPr lvl="1"/>
            <a:r>
              <a:rPr lang="en-US" i="1" dirty="0"/>
              <a:t>This bill added a layer of complexity to the assessment process (i.e. verifying 5% growth in local revenues) requiring additional staff resources and electronic enhancements to implement and administer. Additionally, several localities have already voluntarily adjusted their thresholds, the bill may result in a further lack of uniformity. </a:t>
            </a:r>
          </a:p>
        </p:txBody>
      </p:sp>
    </p:spTree>
    <p:extLst>
      <p:ext uri="{BB962C8B-B14F-4D97-AF65-F5344CB8AC3E}">
        <p14:creationId xmlns:p14="http://schemas.microsoft.com/office/powerpoint/2010/main" val="3938387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DA282-E1B9-156B-3162-C57453AE0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95102-6DF3-55FE-0D81-8D2B47D9DA15}"/>
              </a:ext>
            </a:extLst>
          </p:cNvPr>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2026 Session Results</a:t>
            </a:r>
            <a:br>
              <a:rPr lang="en-US" sz="2400" dirty="0"/>
            </a:br>
            <a:r>
              <a:rPr lang="en-US" sz="2400" b="1" i="1" dirty="0"/>
              <a:t>Legislative Committee</a:t>
            </a:r>
          </a:p>
        </p:txBody>
      </p:sp>
      <p:sp>
        <p:nvSpPr>
          <p:cNvPr id="3" name="Content Placeholder 2">
            <a:extLst>
              <a:ext uri="{FF2B5EF4-FFF2-40B4-BE49-F238E27FC236}">
                <a16:creationId xmlns:a16="http://schemas.microsoft.com/office/drawing/2014/main" id="{C46E1548-43EF-99D7-C36D-F54D11F94B74}"/>
              </a:ext>
            </a:extLst>
          </p:cNvPr>
          <p:cNvSpPr>
            <a:spLocks noGrp="1"/>
          </p:cNvSpPr>
          <p:nvPr>
            <p:ph idx="1"/>
          </p:nvPr>
        </p:nvSpPr>
        <p:spPr>
          <a:xfrm>
            <a:off x="2589212" y="1512915"/>
            <a:ext cx="8915400" cy="5270269"/>
          </a:xfrm>
        </p:spPr>
        <p:txBody>
          <a:bodyPr>
            <a:normAutofit lnSpcReduction="10000"/>
          </a:bodyPr>
          <a:lstStyle/>
          <a:p>
            <a:r>
              <a:rPr lang="en-US" b="1" dirty="0"/>
              <a:t>HB 960 – (Watts) Opposed, Continued by S-Finance</a:t>
            </a:r>
          </a:p>
          <a:p>
            <a:pPr lvl="1"/>
            <a:r>
              <a:rPr lang="en-US" dirty="0"/>
              <a:t> Personal property taxes; valuation, effective clause. Requires that tangible personal property employed in a trade or business, other than such property set out for different valuation in current law, shall be valued by means of a percentage or percentages of original cost to the taxpayer. Current law requires such property to be valued only by means of a percentage or percentages of original cost. The bill has a delayed effective date of July 1, 2027. The Code of Virginia (58.1-3507) currently requires that machinery and tools (i.e. tangible personal property) “…shall be valued by means of depreciated cost or a percentage or percentages of original total capitalized cost excluding capitalized interest. In valuing machinery and tools, the commissioner of the revenue shall, upon the written request of the taxpayer, consider any bona fide, independent appraisal presented by the taxpayer.” </a:t>
            </a:r>
          </a:p>
          <a:p>
            <a:pPr lvl="1"/>
            <a:r>
              <a:rPr lang="en-US" i="1" dirty="0"/>
              <a:t>This bill created a significant lack of uniformity in assessment methodology, whereby businesses that have been assessed, sometimes for years, based on the original cost (i.e. market value) of tangible property, are treated differently than entities that acquire (i.e. acquisition cost) the tangible property of businesses at less than market value. </a:t>
            </a:r>
          </a:p>
          <a:p>
            <a:pPr lvl="1"/>
            <a:r>
              <a:rPr lang="en-US" i="1" dirty="0"/>
              <a:t>Current Virginia Code and assessment methodology is supported by opinions of the Virginia Attorney General (July 2014) and the Virginia Supreme Court in Hanover County vs. Bear Island (November 2017).</a:t>
            </a:r>
          </a:p>
        </p:txBody>
      </p:sp>
    </p:spTree>
    <p:extLst>
      <p:ext uri="{BB962C8B-B14F-4D97-AF65-F5344CB8AC3E}">
        <p14:creationId xmlns:p14="http://schemas.microsoft.com/office/powerpoint/2010/main" val="2558073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7DD8F-FE0C-D4A8-F3C7-20749FD5B6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B2C1F0-B586-5A8F-9235-3ACD06B6A527}"/>
              </a:ext>
            </a:extLst>
          </p:cNvPr>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Changes effective July 1</a:t>
            </a:r>
            <a:br>
              <a:rPr lang="en-US" sz="2400" dirty="0"/>
            </a:br>
            <a:endParaRPr lang="en-US" sz="2400" b="1" i="1" dirty="0"/>
          </a:p>
        </p:txBody>
      </p:sp>
      <p:sp>
        <p:nvSpPr>
          <p:cNvPr id="3" name="Content Placeholder 2">
            <a:extLst>
              <a:ext uri="{FF2B5EF4-FFF2-40B4-BE49-F238E27FC236}">
                <a16:creationId xmlns:a16="http://schemas.microsoft.com/office/drawing/2014/main" id="{7A51A606-1801-C625-7EA2-EA9BC3A90BB2}"/>
              </a:ext>
            </a:extLst>
          </p:cNvPr>
          <p:cNvSpPr>
            <a:spLocks noGrp="1"/>
          </p:cNvSpPr>
          <p:nvPr>
            <p:ph idx="1"/>
          </p:nvPr>
        </p:nvSpPr>
        <p:spPr>
          <a:xfrm>
            <a:off x="2589212" y="1512915"/>
            <a:ext cx="8915400" cy="5270269"/>
          </a:xfrm>
        </p:spPr>
        <p:txBody>
          <a:bodyPr>
            <a:normAutofit/>
          </a:bodyPr>
          <a:lstStyle/>
          <a:p>
            <a:r>
              <a:rPr lang="en-US" b="1" dirty="0"/>
              <a:t>HB 1180 (Adams); Income tax, state; free tax filing program for individuals.</a:t>
            </a:r>
          </a:p>
          <a:p>
            <a:pPr lvl="1"/>
            <a:r>
              <a:rPr lang="en-US" dirty="0"/>
              <a:t>TAX to create a free state income tax filing program implemented by 2028</a:t>
            </a:r>
          </a:p>
          <a:p>
            <a:pPr lvl="1"/>
            <a:r>
              <a:rPr lang="en-US" i="1" dirty="0"/>
              <a:t>Unknown effect to local offices, however, a decrease in paper/in-person filing should be expected</a:t>
            </a:r>
          </a:p>
          <a:p>
            <a:pPr lvl="1"/>
            <a:r>
              <a:rPr lang="en-US" i="1" dirty="0"/>
              <a:t>An increase in customer service and complex return handling should be expected. </a:t>
            </a:r>
          </a:p>
        </p:txBody>
      </p:sp>
    </p:spTree>
    <p:extLst>
      <p:ext uri="{BB962C8B-B14F-4D97-AF65-F5344CB8AC3E}">
        <p14:creationId xmlns:p14="http://schemas.microsoft.com/office/powerpoint/2010/main" val="1415506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003A8-869B-412B-3F0B-17EEFA33C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F0F22-B5CE-D6E3-AC42-03DFFC262A9A}"/>
              </a:ext>
            </a:extLst>
          </p:cNvPr>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Changes effective July 1</a:t>
            </a:r>
            <a:br>
              <a:rPr lang="en-US" sz="2400" dirty="0"/>
            </a:br>
            <a:endParaRPr lang="en-US" sz="2400" b="1" i="1" dirty="0"/>
          </a:p>
        </p:txBody>
      </p:sp>
      <p:sp>
        <p:nvSpPr>
          <p:cNvPr id="3" name="Content Placeholder 2">
            <a:extLst>
              <a:ext uri="{FF2B5EF4-FFF2-40B4-BE49-F238E27FC236}">
                <a16:creationId xmlns:a16="http://schemas.microsoft.com/office/drawing/2014/main" id="{4AC7B3E9-6CB8-16CD-B3A3-4BA8BDCF42DA}"/>
              </a:ext>
            </a:extLst>
          </p:cNvPr>
          <p:cNvSpPr>
            <a:spLocks noGrp="1"/>
          </p:cNvSpPr>
          <p:nvPr>
            <p:ph idx="1"/>
          </p:nvPr>
        </p:nvSpPr>
        <p:spPr>
          <a:xfrm>
            <a:off x="2589212" y="1512915"/>
            <a:ext cx="8915400" cy="5270269"/>
          </a:xfrm>
        </p:spPr>
        <p:txBody>
          <a:bodyPr>
            <a:normAutofit/>
          </a:bodyPr>
          <a:lstStyle/>
          <a:p>
            <a:r>
              <a:rPr lang="en-US" b="1" dirty="0"/>
              <a:t>HB 557 (Reaser); Tangible personal property tax; establishes classification for electric landscaping equipment</a:t>
            </a:r>
          </a:p>
          <a:p>
            <a:pPr lvl="1"/>
            <a:r>
              <a:rPr lang="en-US" dirty="0"/>
              <a:t>Establishes a separate classification of tangible personal property for electric-powered landscaping equipment employed in a trade or business and used to maintain commercial, public, or private gardens, lawns, trees, shrubs, or other plants, including lawn mowers, edgers, trimmers, leaf blowers, and chainsaws. Such property may be taxed by a locality at a rate not to exceed that applied to the general class of tangible personal property.</a:t>
            </a:r>
          </a:p>
          <a:p>
            <a:pPr lvl="1"/>
            <a:r>
              <a:rPr lang="en-US" i="1" dirty="0"/>
              <a:t>Localities must adopt the difference in rate and classification. Communication with your board/council will be key in determining if this (albeit minimal) impacts you. </a:t>
            </a:r>
          </a:p>
        </p:txBody>
      </p:sp>
    </p:spTree>
    <p:extLst>
      <p:ext uri="{BB962C8B-B14F-4D97-AF65-F5344CB8AC3E}">
        <p14:creationId xmlns:p14="http://schemas.microsoft.com/office/powerpoint/2010/main" val="3532814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881D8-211C-D79B-39DA-B3AF58441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54A49-C317-D9AA-6981-6A72F8F51AF8}"/>
              </a:ext>
            </a:extLst>
          </p:cNvPr>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Changes effective July 1</a:t>
            </a:r>
            <a:br>
              <a:rPr lang="en-US" sz="2400" dirty="0"/>
            </a:br>
            <a:endParaRPr lang="en-US" sz="2400" b="1" i="1" dirty="0"/>
          </a:p>
        </p:txBody>
      </p:sp>
      <p:sp>
        <p:nvSpPr>
          <p:cNvPr id="3" name="Content Placeholder 2">
            <a:extLst>
              <a:ext uri="{FF2B5EF4-FFF2-40B4-BE49-F238E27FC236}">
                <a16:creationId xmlns:a16="http://schemas.microsoft.com/office/drawing/2014/main" id="{70144FB9-17FC-2F16-C6DC-A401982E9DB5}"/>
              </a:ext>
            </a:extLst>
          </p:cNvPr>
          <p:cNvSpPr>
            <a:spLocks noGrp="1"/>
          </p:cNvSpPr>
          <p:nvPr>
            <p:ph idx="1"/>
          </p:nvPr>
        </p:nvSpPr>
        <p:spPr>
          <a:xfrm>
            <a:off x="2589212" y="1512915"/>
            <a:ext cx="8915400" cy="5270269"/>
          </a:xfrm>
        </p:spPr>
        <p:txBody>
          <a:bodyPr>
            <a:normAutofit/>
          </a:bodyPr>
          <a:lstStyle/>
          <a:p>
            <a:r>
              <a:rPr lang="en-US" b="1" dirty="0"/>
              <a:t>HB 341 (Martinez); Tangible personal property tax; establishes classification for electric landscaping equipment</a:t>
            </a:r>
          </a:p>
          <a:p>
            <a:pPr lvl="1"/>
            <a:r>
              <a:rPr lang="en-US" dirty="0"/>
              <a:t>Requires that any town located within a county that has imposed a disposable plastic bag tax receive a distribution of revenues collected by the county based on the local sales tax distribution formula for appropriations to towns. The bill restricts a town's use of such revenues to the same purposes allowable for a county or city.</a:t>
            </a:r>
          </a:p>
          <a:p>
            <a:pPr lvl="1"/>
            <a:r>
              <a:rPr lang="en-US" i="1" dirty="0"/>
              <a:t>If you are a town within a county that imposes plastic bag tax, as the kids say SECURE YOUR BAG. </a:t>
            </a:r>
          </a:p>
          <a:p>
            <a:pPr marL="457200" lvl="1" indent="0">
              <a:buNone/>
            </a:pPr>
            <a:endParaRPr lang="en-US" i="1" dirty="0"/>
          </a:p>
        </p:txBody>
      </p:sp>
    </p:spTree>
    <p:extLst>
      <p:ext uri="{BB962C8B-B14F-4D97-AF65-F5344CB8AC3E}">
        <p14:creationId xmlns:p14="http://schemas.microsoft.com/office/powerpoint/2010/main" val="3874125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A3894-CAE9-C81B-931D-E52EFAC2CE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7CA106-432F-6713-31E0-4BF0A9219C18}"/>
              </a:ext>
            </a:extLst>
          </p:cNvPr>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Changes effective July 1</a:t>
            </a:r>
            <a:br>
              <a:rPr lang="en-US" sz="2400" dirty="0"/>
            </a:br>
            <a:endParaRPr lang="en-US" sz="2400" b="1" i="1" dirty="0"/>
          </a:p>
        </p:txBody>
      </p:sp>
      <p:sp>
        <p:nvSpPr>
          <p:cNvPr id="3" name="Content Placeholder 2">
            <a:extLst>
              <a:ext uri="{FF2B5EF4-FFF2-40B4-BE49-F238E27FC236}">
                <a16:creationId xmlns:a16="http://schemas.microsoft.com/office/drawing/2014/main" id="{0F5FE849-3BAD-D9A5-8842-05A9804B7120}"/>
              </a:ext>
            </a:extLst>
          </p:cNvPr>
          <p:cNvSpPr>
            <a:spLocks noGrp="1"/>
          </p:cNvSpPr>
          <p:nvPr>
            <p:ph idx="1"/>
          </p:nvPr>
        </p:nvSpPr>
        <p:spPr>
          <a:xfrm>
            <a:off x="2589212" y="1512915"/>
            <a:ext cx="8915400" cy="5270269"/>
          </a:xfrm>
        </p:spPr>
        <p:txBody>
          <a:bodyPr>
            <a:normAutofit fontScale="92500" lnSpcReduction="20000"/>
          </a:bodyPr>
          <a:lstStyle/>
          <a:p>
            <a:r>
              <a:rPr lang="en-US" b="1" dirty="0"/>
              <a:t>HB 1358 (Runion); Real property tax; special assessment for land use; notice requirements; civil penalty</a:t>
            </a:r>
          </a:p>
          <a:p>
            <a:pPr lvl="1"/>
            <a:r>
              <a:rPr lang="en-US" dirty="0"/>
              <a:t>Establishes notice requirements for the sale of real estate that is valued, assessed, and taxed by a locality under a special assessment on the basis of use. The bill directs the Department of Taxation to create a written notice that may be provided to the purchaser of real estate in a land use program. The notice must include disclosures regarding the special classification of the real estate and liability for roll-back taxes if a change in use occurs. The bill also requires settlement agents to provide this written notice to purchasers of real estate in a land use program and to obtain the purchaser's written acknowledgement of receipt of the notice. The willful failure of a settlement agent to provide the notice and obtain the written acknowledgement will subject the settlement agent to a civil penalty in an amount not exceeding $250. The bill directs the Real Estate Board to include in the residential property disclosure statement on its website a statement that the owner makes no representations or warranties with respect to whether the property is located in a locality that has adopted a land-use plan that may provide use value assessment and taxation for certain real estate and that advises purchasers to exercise due diligence to determine whether the property may be subject to roll-back taxes and interest for taxation on the basis of a use assessment and the liability for additional taxes and penalties that may attach if a change in use occurs. Finally, the bill has a delayed effective date of January 1, 2027. This bill is identical to </a:t>
            </a:r>
            <a:r>
              <a:rPr lang="en-US" dirty="0">
                <a:hlinkClick r:id="rId2"/>
              </a:rPr>
              <a:t>SB 649</a:t>
            </a:r>
            <a:r>
              <a:rPr lang="en-US" dirty="0"/>
              <a:t>.</a:t>
            </a:r>
          </a:p>
          <a:p>
            <a:pPr lvl="1"/>
            <a:r>
              <a:rPr lang="en-US" i="1" dirty="0"/>
              <a:t>Essentially requires Land Use roll back taxes be disclosed upon pending sale. Monitor TAX to see how they will interface with your locality if you have Land Use – they will have to verify a parcel is in Land Use and that a sale will generate roll back taxes. Expect this to be your job eventually. </a:t>
            </a:r>
          </a:p>
          <a:p>
            <a:pPr marL="457200" lvl="1" indent="0">
              <a:buNone/>
            </a:pPr>
            <a:endParaRPr lang="en-US" i="1" dirty="0"/>
          </a:p>
        </p:txBody>
      </p:sp>
    </p:spTree>
    <p:extLst>
      <p:ext uri="{BB962C8B-B14F-4D97-AF65-F5344CB8AC3E}">
        <p14:creationId xmlns:p14="http://schemas.microsoft.com/office/powerpoint/2010/main" val="3521647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795E7-18C3-1F2C-2473-A73610A040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3C4DEE-2958-8CAD-BF00-9250AFCFEC38}"/>
              </a:ext>
            </a:extLst>
          </p:cNvPr>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Changes effective July 1</a:t>
            </a:r>
            <a:br>
              <a:rPr lang="en-US" sz="2400" dirty="0"/>
            </a:br>
            <a:endParaRPr lang="en-US" sz="2400" b="1" i="1" dirty="0"/>
          </a:p>
        </p:txBody>
      </p:sp>
      <p:sp>
        <p:nvSpPr>
          <p:cNvPr id="3" name="Content Placeholder 2">
            <a:extLst>
              <a:ext uri="{FF2B5EF4-FFF2-40B4-BE49-F238E27FC236}">
                <a16:creationId xmlns:a16="http://schemas.microsoft.com/office/drawing/2014/main" id="{07B7F965-2376-A7D5-A7E6-AAACFF1438B1}"/>
              </a:ext>
            </a:extLst>
          </p:cNvPr>
          <p:cNvSpPr>
            <a:spLocks noGrp="1"/>
          </p:cNvSpPr>
          <p:nvPr>
            <p:ph idx="1"/>
          </p:nvPr>
        </p:nvSpPr>
        <p:spPr>
          <a:xfrm>
            <a:off x="2589212" y="1512915"/>
            <a:ext cx="8915400" cy="5270269"/>
          </a:xfrm>
        </p:spPr>
        <p:txBody>
          <a:bodyPr>
            <a:normAutofit/>
          </a:bodyPr>
          <a:lstStyle/>
          <a:p>
            <a:r>
              <a:rPr lang="en-US" b="1" dirty="0"/>
              <a:t>SB 181 (Graves); Real property tax; partial exemption for repurposing underutilized structures for residential use; local incentives</a:t>
            </a:r>
          </a:p>
          <a:p>
            <a:pPr lvl="1"/>
            <a:r>
              <a:rPr lang="en-US" dirty="0"/>
              <a:t>Permits localities to provide partial real estate taxation exemptions for converted real property where such conversion establishes a residential structure that has set aside at least 30 percent of the structure for households with a per capita income at or below 80 percent of the locality's median income or where the building owner is subject to an agreement with the Commonwealth or the locality regarding the provision of affordable housing. Localities have discretion to determine (</a:t>
            </a:r>
            <a:r>
              <a:rPr lang="en-US" dirty="0" err="1"/>
              <a:t>i</a:t>
            </a:r>
            <a:r>
              <a:rPr lang="en-US" dirty="0"/>
              <a:t>) whether a converted building qualifies for the partial exemption, (ii) any additional restrictions and conditions, (iii) whether the exemption is the amount equal to the increase in assessed value or a percentage of such increase resulting from the repurposing of the structure, and (iv) the length of time the exemption will run with the land, not to exceed 15 years</a:t>
            </a:r>
          </a:p>
          <a:p>
            <a:pPr lvl="1"/>
            <a:r>
              <a:rPr lang="en-US" i="1" dirty="0"/>
              <a:t>Again, communication with your board/council will determine the extent of this bills impact on your office. </a:t>
            </a:r>
          </a:p>
          <a:p>
            <a:pPr marL="457200" lvl="1" indent="0">
              <a:buNone/>
            </a:pPr>
            <a:endParaRPr lang="en-US" i="1" dirty="0"/>
          </a:p>
        </p:txBody>
      </p:sp>
    </p:spTree>
    <p:extLst>
      <p:ext uri="{BB962C8B-B14F-4D97-AF65-F5344CB8AC3E}">
        <p14:creationId xmlns:p14="http://schemas.microsoft.com/office/powerpoint/2010/main" val="2840787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A8EC2-CE7F-3ED7-4B06-8EA8769FBA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F7B220-E869-7CE3-58B5-F1187D8F9C3F}"/>
              </a:ext>
            </a:extLst>
          </p:cNvPr>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Changes effective July 1</a:t>
            </a:r>
            <a:br>
              <a:rPr lang="en-US" sz="2400" dirty="0"/>
            </a:br>
            <a:endParaRPr lang="en-US" sz="2400" b="1" i="1" dirty="0"/>
          </a:p>
        </p:txBody>
      </p:sp>
      <p:sp>
        <p:nvSpPr>
          <p:cNvPr id="3" name="Content Placeholder 2">
            <a:extLst>
              <a:ext uri="{FF2B5EF4-FFF2-40B4-BE49-F238E27FC236}">
                <a16:creationId xmlns:a16="http://schemas.microsoft.com/office/drawing/2014/main" id="{6CA40D1E-B52E-860C-5754-071A13944A02}"/>
              </a:ext>
            </a:extLst>
          </p:cNvPr>
          <p:cNvSpPr>
            <a:spLocks noGrp="1"/>
          </p:cNvSpPr>
          <p:nvPr>
            <p:ph idx="1"/>
          </p:nvPr>
        </p:nvSpPr>
        <p:spPr>
          <a:xfrm>
            <a:off x="2589212" y="1512915"/>
            <a:ext cx="8915400" cy="5270269"/>
          </a:xfrm>
        </p:spPr>
        <p:txBody>
          <a:bodyPr>
            <a:normAutofit/>
          </a:bodyPr>
          <a:lstStyle/>
          <a:p>
            <a:r>
              <a:rPr lang="en-US" b="1" dirty="0"/>
              <a:t>HB 175 (Feggans); Real property tax exemption; surviving spouses of members of the Armed Forces who died in the line of duty.</a:t>
            </a:r>
          </a:p>
          <a:p>
            <a:pPr lvl="1"/>
            <a:r>
              <a:rPr lang="en-US" dirty="0"/>
              <a:t>Authorizes localities by ordinance to provide a total exemption from real property taxes regardless of assessed value beginning in taxable year 2026 for surviving spouses of members of the Armed Forces who died in the line of duty. Under current law, a total exemption is only allowed for such surviving spouses for those dwellings in the locality with assessed values in the most recently ended tax year that are not in excess of the average assessed value for such year of a dwelling situated on property that is zoned as single family residential.</a:t>
            </a:r>
          </a:p>
          <a:p>
            <a:pPr lvl="1"/>
            <a:r>
              <a:rPr lang="en-US" i="1" dirty="0"/>
              <a:t>Again, communication with your board/council will determine the extent of this bills impact on your office. </a:t>
            </a:r>
          </a:p>
          <a:p>
            <a:pPr marL="457200" lvl="1" indent="0">
              <a:buNone/>
            </a:pPr>
            <a:endParaRPr lang="en-US" i="1" dirty="0"/>
          </a:p>
        </p:txBody>
      </p:sp>
    </p:spTree>
    <p:extLst>
      <p:ext uri="{BB962C8B-B14F-4D97-AF65-F5344CB8AC3E}">
        <p14:creationId xmlns:p14="http://schemas.microsoft.com/office/powerpoint/2010/main" val="4236151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4CDBB-A78B-7E2D-0231-43B3F900D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433C5-E7E0-1814-7768-7D4F57D357DD}"/>
              </a:ext>
            </a:extLst>
          </p:cNvPr>
          <p:cNvSpPr>
            <a:spLocks noGrp="1"/>
          </p:cNvSpPr>
          <p:nvPr>
            <p:ph type="title"/>
          </p:nvPr>
        </p:nvSpPr>
        <p:spPr>
          <a:xfrm>
            <a:off x="2592925" y="624110"/>
            <a:ext cx="8911687" cy="888806"/>
          </a:xfrm>
        </p:spPr>
        <p:txBody>
          <a:bodyPr>
            <a:normAutofit fontScale="90000"/>
          </a:bodyPr>
          <a:lstStyle/>
          <a:p>
            <a:r>
              <a:rPr lang="en-US" dirty="0"/>
              <a:t>In Memoriam; the bills we lost along the way</a:t>
            </a:r>
            <a:br>
              <a:rPr lang="en-US" sz="2400" dirty="0"/>
            </a:br>
            <a:endParaRPr lang="en-US" sz="2400" b="1" i="1" dirty="0"/>
          </a:p>
        </p:txBody>
      </p:sp>
      <p:sp>
        <p:nvSpPr>
          <p:cNvPr id="3" name="Content Placeholder 2">
            <a:extLst>
              <a:ext uri="{FF2B5EF4-FFF2-40B4-BE49-F238E27FC236}">
                <a16:creationId xmlns:a16="http://schemas.microsoft.com/office/drawing/2014/main" id="{5BC55732-6C2A-55D1-B9C1-B3E76E9907DA}"/>
              </a:ext>
            </a:extLst>
          </p:cNvPr>
          <p:cNvSpPr>
            <a:spLocks noGrp="1"/>
          </p:cNvSpPr>
          <p:nvPr>
            <p:ph idx="1"/>
          </p:nvPr>
        </p:nvSpPr>
        <p:spPr>
          <a:xfrm>
            <a:off x="2589212" y="1512915"/>
            <a:ext cx="8915400" cy="5270269"/>
          </a:xfrm>
        </p:spPr>
        <p:txBody>
          <a:bodyPr>
            <a:normAutofit/>
          </a:bodyPr>
          <a:lstStyle/>
          <a:p>
            <a:r>
              <a:rPr lang="en-US" b="1" dirty="0"/>
              <a:t>HB 13 (Mcnamara): eliminated the remaining 1 percent local option sales and use tax on groceries</a:t>
            </a:r>
          </a:p>
          <a:p>
            <a:r>
              <a:rPr lang="en-US" b="1" dirty="0"/>
              <a:t>HB 563 (Reid): would have created a separate class for generating equipment purchased on and after 07/01/2026 for the purposes of upgrading backup power systems for major energy consumers</a:t>
            </a:r>
          </a:p>
          <a:p>
            <a:r>
              <a:rPr lang="en-US" b="1" dirty="0"/>
              <a:t>SB 712 (Stuart): $0.11 per milliliter local tax on nicotine vapor products</a:t>
            </a:r>
          </a:p>
          <a:p>
            <a:r>
              <a:rPr lang="en-US" b="1" dirty="0"/>
              <a:t>HB 697 (Kent): income tax credit for surviving spouse of a veteran under certain conditions</a:t>
            </a:r>
          </a:p>
          <a:p>
            <a:r>
              <a:rPr lang="en-US" b="1" dirty="0"/>
              <a:t>HB 1136 (Cherry): directed Department of Health to study the viability of a centralized Mobile Food Unit licensing/permitting/taxing (including meals) office. </a:t>
            </a:r>
          </a:p>
          <a:p>
            <a:r>
              <a:rPr lang="en-US" b="1" dirty="0"/>
              <a:t>SB 93 (Roem): sought to address City of Manassas data center paying $0 in tangible property tax by leasing all equipment to a bank. </a:t>
            </a:r>
            <a:endParaRPr lang="en-US" dirty="0"/>
          </a:p>
        </p:txBody>
      </p:sp>
    </p:spTree>
    <p:extLst>
      <p:ext uri="{BB962C8B-B14F-4D97-AF65-F5344CB8AC3E}">
        <p14:creationId xmlns:p14="http://schemas.microsoft.com/office/powerpoint/2010/main" val="3936892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FA75D-16BA-BEB0-BE81-FAB248DA9B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FCE32-9909-CF01-3EA0-62A8906F6A16}"/>
              </a:ext>
            </a:extLst>
          </p:cNvPr>
          <p:cNvSpPr>
            <a:spLocks noGrp="1"/>
          </p:cNvSpPr>
          <p:nvPr>
            <p:ph type="title"/>
          </p:nvPr>
        </p:nvSpPr>
        <p:spPr>
          <a:xfrm>
            <a:off x="2592925" y="624110"/>
            <a:ext cx="8911687" cy="888806"/>
          </a:xfrm>
        </p:spPr>
        <p:txBody>
          <a:bodyPr>
            <a:normAutofit fontScale="90000"/>
          </a:bodyPr>
          <a:lstStyle/>
          <a:p>
            <a:r>
              <a:rPr lang="en-US" dirty="0"/>
              <a:t>HOT TOPICS – </a:t>
            </a:r>
            <a:r>
              <a:rPr lang="en-US" sz="2400" dirty="0"/>
              <a:t>Proposed 2027 Legislative Agenda Actions</a:t>
            </a:r>
            <a:br>
              <a:rPr lang="en-US" sz="2400" dirty="0"/>
            </a:br>
            <a:r>
              <a:rPr lang="en-US" sz="2400" b="1" i="1" dirty="0"/>
              <a:t>Legislative Committee</a:t>
            </a:r>
          </a:p>
        </p:txBody>
      </p:sp>
      <p:sp>
        <p:nvSpPr>
          <p:cNvPr id="3" name="Content Placeholder 2">
            <a:extLst>
              <a:ext uri="{FF2B5EF4-FFF2-40B4-BE49-F238E27FC236}">
                <a16:creationId xmlns:a16="http://schemas.microsoft.com/office/drawing/2014/main" id="{B35AF0CF-B8DF-61FE-6E77-DA9A5AECC914}"/>
              </a:ext>
            </a:extLst>
          </p:cNvPr>
          <p:cNvSpPr>
            <a:spLocks noGrp="1"/>
          </p:cNvSpPr>
          <p:nvPr>
            <p:ph idx="1"/>
          </p:nvPr>
        </p:nvSpPr>
        <p:spPr>
          <a:xfrm>
            <a:off x="2589212" y="1512915"/>
            <a:ext cx="8915400" cy="5270269"/>
          </a:xfrm>
        </p:spPr>
        <p:txBody>
          <a:bodyPr>
            <a:normAutofit/>
          </a:bodyPr>
          <a:lstStyle/>
          <a:p>
            <a:r>
              <a:rPr lang="en-US" b="1" dirty="0"/>
              <a:t>Salary</a:t>
            </a:r>
          </a:p>
          <a:p>
            <a:pPr lvl="1"/>
            <a:r>
              <a:rPr lang="en-US" dirty="0"/>
              <a:t>Close Salary Gaps</a:t>
            </a:r>
          </a:p>
          <a:p>
            <a:pPr lvl="1"/>
            <a:r>
              <a:rPr lang="en-US" dirty="0"/>
              <a:t>Salary adjustments for lowest paid staff</a:t>
            </a:r>
          </a:p>
          <a:p>
            <a:pPr lvl="1"/>
            <a:r>
              <a:rPr lang="en-US" dirty="0"/>
              <a:t>Pay Raises for Everybody</a:t>
            </a:r>
          </a:p>
          <a:p>
            <a:pPr lvl="1"/>
            <a:r>
              <a:rPr lang="en-US" dirty="0"/>
              <a:t>Salary change for smaller population localities – continued from previous legislative agendas</a:t>
            </a:r>
          </a:p>
          <a:p>
            <a:pPr lvl="1"/>
            <a:r>
              <a:rPr lang="en-US" dirty="0"/>
              <a:t>Consolidate the population-based salary levels of all Commissioners in localities with populations less than 70,000 into one grouping at the higher bracket</a:t>
            </a:r>
          </a:p>
          <a:p>
            <a:pPr lvl="1"/>
            <a:r>
              <a:rPr lang="en-US" dirty="0"/>
              <a:t>Finally passing salary initiative for officer and staff.</a:t>
            </a:r>
          </a:p>
          <a:p>
            <a:pPr lvl="1"/>
            <a:r>
              <a:rPr lang="en-US" dirty="0"/>
              <a:t>Possibly working a county supplement requirement into the funding above the 50% of state salary. </a:t>
            </a:r>
          </a:p>
          <a:p>
            <a:pPr lvl="1"/>
            <a:r>
              <a:rPr lang="en-US" dirty="0"/>
              <a:t>Smaller localities salary pay made similar to the other constitutional officers. Basically increase the pay scale to include the smallest level of population into a higher bracket </a:t>
            </a:r>
          </a:p>
        </p:txBody>
      </p:sp>
    </p:spTree>
    <p:extLst>
      <p:ext uri="{BB962C8B-B14F-4D97-AF65-F5344CB8AC3E}">
        <p14:creationId xmlns:p14="http://schemas.microsoft.com/office/powerpoint/2010/main" val="4146001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1"/>
            <a:ext cx="8911687" cy="955308"/>
          </a:xfrm>
        </p:spPr>
        <p:txBody>
          <a:bodyPr>
            <a:normAutofit fontScale="90000"/>
          </a:bodyPr>
          <a:lstStyle/>
          <a:p>
            <a:r>
              <a:rPr lang="en-US" dirty="0"/>
              <a:t>HOT TOPICS – </a:t>
            </a:r>
            <a:r>
              <a:rPr lang="en-US" sz="2400" dirty="0"/>
              <a:t>Proposed 2027 Legislative Agenda Actions</a:t>
            </a:r>
            <a:br>
              <a:rPr lang="en-US" sz="2400" dirty="0"/>
            </a:br>
            <a:r>
              <a:rPr lang="en-US" sz="2400" b="1" i="1" dirty="0"/>
              <a:t>Legislative Committee</a:t>
            </a:r>
            <a:endParaRPr lang="en-US" sz="2400" dirty="0"/>
          </a:p>
        </p:txBody>
      </p:sp>
      <p:sp>
        <p:nvSpPr>
          <p:cNvPr id="3" name="Content Placeholder 2"/>
          <p:cNvSpPr>
            <a:spLocks noGrp="1"/>
          </p:cNvSpPr>
          <p:nvPr>
            <p:ph idx="1"/>
          </p:nvPr>
        </p:nvSpPr>
        <p:spPr>
          <a:xfrm>
            <a:off x="2589212" y="1645921"/>
            <a:ext cx="8915400" cy="4921134"/>
          </a:xfrm>
        </p:spPr>
        <p:txBody>
          <a:bodyPr/>
          <a:lstStyle/>
          <a:p>
            <a:r>
              <a:rPr lang="en-US" dirty="0"/>
              <a:t>Study standardizing personal property tax calendars (situs dates, payment due dates, uniformity of proration or non-proration, fiscal year or calendar year, etc.</a:t>
            </a:r>
          </a:p>
          <a:p>
            <a:pPr marL="0" indent="0">
              <a:buNone/>
            </a:pPr>
            <a:endParaRPr lang="en-US" dirty="0"/>
          </a:p>
          <a:p>
            <a:r>
              <a:rPr lang="en-US" dirty="0"/>
              <a:t>Fixing the real estate reassessment notice - simplify and prevent using the previous rate on the notice and only equalized rate. Put the attention on rate to the Board, as that is where it belongs.</a:t>
            </a:r>
          </a:p>
          <a:p>
            <a:pPr marL="0" indent="0">
              <a:buNone/>
            </a:pPr>
            <a:endParaRPr lang="en-US" dirty="0"/>
          </a:p>
          <a:p>
            <a:r>
              <a:rPr lang="en-US" dirty="0"/>
              <a:t>Any/all changes that affect real estate assessments. </a:t>
            </a:r>
          </a:p>
          <a:p>
            <a:pPr marL="0" indent="0">
              <a:buNone/>
            </a:pPr>
            <a:endParaRPr lang="en-US" dirty="0"/>
          </a:p>
          <a:p>
            <a:r>
              <a:rPr lang="en-US" dirty="0"/>
              <a:t>Change(s) to Code that would clarify a locality’s authority to request copies of customer agreements and/or a list of entities with equipment at data centers with contact information from data center owners/operators.</a:t>
            </a:r>
          </a:p>
          <a:p>
            <a:pPr marL="0" indent="0">
              <a:buNone/>
            </a:pPr>
            <a:endParaRPr lang="en-US" dirty="0"/>
          </a:p>
          <a:p>
            <a:endParaRPr lang="en-US" dirty="0"/>
          </a:p>
        </p:txBody>
      </p:sp>
    </p:spTree>
    <p:extLst>
      <p:ext uri="{BB962C8B-B14F-4D97-AF65-F5344CB8AC3E}">
        <p14:creationId xmlns:p14="http://schemas.microsoft.com/office/powerpoint/2010/main" val="246067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30370"/>
          </a:xfrm>
        </p:spPr>
        <p:txBody>
          <a:bodyPr>
            <a:normAutofit fontScale="90000"/>
          </a:bodyPr>
          <a:lstStyle/>
          <a:p>
            <a:r>
              <a:rPr lang="en-US" dirty="0"/>
              <a:t>HOT TOPICS – </a:t>
            </a:r>
            <a:r>
              <a:rPr lang="en-US" sz="2400" dirty="0"/>
              <a:t>Proposed 2027 Legislative Agenda Actions</a:t>
            </a:r>
            <a:br>
              <a:rPr lang="en-US" sz="2400" dirty="0"/>
            </a:br>
            <a:r>
              <a:rPr lang="en-US" sz="2400" b="1" i="1" dirty="0"/>
              <a:t>Legislative Committee</a:t>
            </a:r>
            <a:endParaRPr lang="en-US" sz="2400" dirty="0"/>
          </a:p>
        </p:txBody>
      </p:sp>
      <p:sp>
        <p:nvSpPr>
          <p:cNvPr id="3" name="Content Placeholder 2"/>
          <p:cNvSpPr>
            <a:spLocks noGrp="1"/>
          </p:cNvSpPr>
          <p:nvPr>
            <p:ph idx="1"/>
          </p:nvPr>
        </p:nvSpPr>
        <p:spPr>
          <a:xfrm>
            <a:off x="2589212" y="2133599"/>
            <a:ext cx="8915400" cy="4441767"/>
          </a:xfrm>
        </p:spPr>
        <p:txBody>
          <a:bodyPr/>
          <a:lstStyle/>
          <a:p>
            <a:r>
              <a:rPr lang="en-US" dirty="0"/>
              <a:t>Let's get ahead of whatever business license nonsense Vivian Watts has planned. Legislative folks need to meet with her WELL in advance of the session and try to </a:t>
            </a:r>
            <a:r>
              <a:rPr lang="en-US" dirty="0" err="1"/>
              <a:t>suss</a:t>
            </a:r>
            <a:r>
              <a:rPr lang="en-US" dirty="0"/>
              <a:t> out whatever foolishness she plans to introduce. If we can get her to include her in her deliberations, perhaps we can talk some sense into her. Or at the very least, get prepared to fight. </a:t>
            </a:r>
          </a:p>
          <a:p>
            <a:pPr marL="0" indent="0">
              <a:buNone/>
            </a:pPr>
            <a:endParaRPr lang="en-US" dirty="0"/>
          </a:p>
          <a:p>
            <a:r>
              <a:rPr lang="en-US" dirty="0"/>
              <a:t>Legislators find it difficult that we just keep asking for money. We need to look at concerns that are not just pay increases. </a:t>
            </a:r>
          </a:p>
          <a:p>
            <a:pPr marL="0" indent="0">
              <a:buNone/>
            </a:pPr>
            <a:endParaRPr lang="en-US" dirty="0"/>
          </a:p>
          <a:p>
            <a:r>
              <a:rPr lang="en-US" dirty="0"/>
              <a:t>Disabled Veteran exemptions</a:t>
            </a:r>
          </a:p>
          <a:p>
            <a:pPr marL="0" indent="0">
              <a:buNone/>
            </a:pPr>
            <a:endParaRPr lang="en-US" dirty="0"/>
          </a:p>
          <a:p>
            <a:r>
              <a:rPr lang="en-US" dirty="0"/>
              <a:t>Address the Veteran Tax Relief growth; needs sustainability guardrails added. </a:t>
            </a:r>
          </a:p>
        </p:txBody>
      </p:sp>
    </p:spTree>
    <p:extLst>
      <p:ext uri="{BB962C8B-B14F-4D97-AF65-F5344CB8AC3E}">
        <p14:creationId xmlns:p14="http://schemas.microsoft.com/office/powerpoint/2010/main" val="2024119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46995"/>
          </a:xfrm>
        </p:spPr>
        <p:txBody>
          <a:bodyPr>
            <a:normAutofit fontScale="90000"/>
          </a:bodyPr>
          <a:lstStyle/>
          <a:p>
            <a:r>
              <a:rPr lang="en-US" dirty="0"/>
              <a:t>HOT TOPICS – </a:t>
            </a:r>
            <a:r>
              <a:rPr lang="en-US" sz="2400" dirty="0"/>
              <a:t>Proposed 2027 Legislative Agenda Actions</a:t>
            </a:r>
            <a:br>
              <a:rPr lang="en-US" sz="2400" dirty="0"/>
            </a:br>
            <a:r>
              <a:rPr lang="en-US" sz="2400" b="1" i="1" dirty="0"/>
              <a:t>Legislative Committee</a:t>
            </a:r>
            <a:endParaRPr lang="en-US" sz="2400" dirty="0"/>
          </a:p>
        </p:txBody>
      </p:sp>
      <p:sp>
        <p:nvSpPr>
          <p:cNvPr id="3" name="Content Placeholder 2"/>
          <p:cNvSpPr>
            <a:spLocks noGrp="1"/>
          </p:cNvSpPr>
          <p:nvPr>
            <p:ph idx="1"/>
          </p:nvPr>
        </p:nvSpPr>
        <p:spPr/>
        <p:txBody>
          <a:bodyPr/>
          <a:lstStyle/>
          <a:p>
            <a:r>
              <a:rPr lang="en-US" dirty="0"/>
              <a:t>This may be more directly with the Compensation Board, but would require some funding of course from the General Assembly. There needs to be an updating of the classification of positions in offices and base salaries. In the smallest offices our deputy positions are classified at the lowest positions as deputies I &amp; II, when in other Constitutional Offices (Clerks of Circuit Court) they have deputies III &amp; IV in localities of the same size. </a:t>
            </a:r>
          </a:p>
          <a:p>
            <a:endParaRPr lang="en-US" dirty="0"/>
          </a:p>
          <a:p>
            <a:r>
              <a:rPr lang="en-US" dirty="0"/>
              <a:t> Seek an 8-year term like the Clerks. </a:t>
            </a:r>
          </a:p>
          <a:p>
            <a:pPr marL="0" indent="0">
              <a:buNone/>
            </a:pPr>
            <a:endParaRPr lang="en-US" dirty="0"/>
          </a:p>
        </p:txBody>
      </p:sp>
    </p:spTree>
    <p:extLst>
      <p:ext uri="{BB962C8B-B14F-4D97-AF65-F5344CB8AC3E}">
        <p14:creationId xmlns:p14="http://schemas.microsoft.com/office/powerpoint/2010/main" val="466428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HOT TOPICS – Questions from You</a:t>
            </a:r>
            <a:br>
              <a:rPr lang="en-US" dirty="0"/>
            </a:br>
            <a:r>
              <a:rPr lang="en-US" sz="2400" b="1" i="1" dirty="0"/>
              <a:t>Legislative Committee</a:t>
            </a:r>
          </a:p>
        </p:txBody>
      </p:sp>
      <p:sp>
        <p:nvSpPr>
          <p:cNvPr id="3" name="Content Placeholder 2"/>
          <p:cNvSpPr>
            <a:spLocks noGrp="1"/>
          </p:cNvSpPr>
          <p:nvPr>
            <p:ph idx="1"/>
          </p:nvPr>
        </p:nvSpPr>
        <p:spPr>
          <a:xfrm>
            <a:off x="2589212" y="2133600"/>
            <a:ext cx="8915400" cy="4383578"/>
          </a:xfrm>
        </p:spPr>
        <p:txBody>
          <a:bodyPr>
            <a:normAutofit/>
          </a:bodyPr>
          <a:lstStyle/>
          <a:p>
            <a:r>
              <a:rPr lang="en-US" dirty="0"/>
              <a:t>HB960 proposing change to § 58.1-3503(A)(18) - this amendment was continued to next session. We should talk about the ramifications of such an amendment and opposing this change. We should consider suggesting that “to the taxpayer” be removed from § 58.1-3503(A) (16) so that "cost" means the same thing for all categories of tangible personal property.</a:t>
            </a:r>
          </a:p>
          <a:p>
            <a:endParaRPr lang="en-US" dirty="0"/>
          </a:p>
          <a:p>
            <a:r>
              <a:rPr lang="en-US" dirty="0"/>
              <a:t>Will commissioners be responsible for any taxes on marijuana sales/processing if/when the market is legalized? Could vapes and e-cigarettes be taxed similar to tobacco products? </a:t>
            </a:r>
          </a:p>
          <a:p>
            <a:pPr marL="0" indent="0">
              <a:buNone/>
            </a:pPr>
            <a:endParaRPr lang="en-US" dirty="0"/>
          </a:p>
          <a:p>
            <a:r>
              <a:rPr lang="en-US" dirty="0"/>
              <a:t>skill games </a:t>
            </a:r>
          </a:p>
        </p:txBody>
      </p:sp>
    </p:spTree>
    <p:extLst>
      <p:ext uri="{BB962C8B-B14F-4D97-AF65-F5344CB8AC3E}">
        <p14:creationId xmlns:p14="http://schemas.microsoft.com/office/powerpoint/2010/main" val="2074601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HOT TOPICS – Questions from You</a:t>
            </a:r>
            <a:br>
              <a:rPr lang="en-US" dirty="0"/>
            </a:br>
            <a:r>
              <a:rPr lang="en-US" sz="2400" b="1" i="1" dirty="0"/>
              <a:t>Mitch Knuckles</a:t>
            </a:r>
            <a:endParaRPr lang="en-US" b="1" dirty="0"/>
          </a:p>
        </p:txBody>
      </p:sp>
      <p:sp>
        <p:nvSpPr>
          <p:cNvPr id="3" name="Content Placeholder 2"/>
          <p:cNvSpPr>
            <a:spLocks noGrp="1"/>
          </p:cNvSpPr>
          <p:nvPr>
            <p:ph idx="1"/>
          </p:nvPr>
        </p:nvSpPr>
        <p:spPr/>
        <p:txBody>
          <a:bodyPr/>
          <a:lstStyle/>
          <a:p>
            <a:r>
              <a:rPr lang="en-US" dirty="0"/>
              <a:t>Rideshare </a:t>
            </a:r>
          </a:p>
          <a:p>
            <a:endParaRPr lang="en-US" dirty="0"/>
          </a:p>
          <a:p>
            <a:r>
              <a:rPr lang="en-US" dirty="0"/>
              <a:t>Disabled Veteran discussion - does 100% benefit compensation mean total &amp; permanent disabled?</a:t>
            </a:r>
          </a:p>
        </p:txBody>
      </p:sp>
    </p:spTree>
    <p:extLst>
      <p:ext uri="{BB962C8B-B14F-4D97-AF65-F5344CB8AC3E}">
        <p14:creationId xmlns:p14="http://schemas.microsoft.com/office/powerpoint/2010/main" val="1481858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HOT TOPICS – Questions from You</a:t>
            </a:r>
            <a:br>
              <a:rPr lang="en-US" dirty="0"/>
            </a:br>
            <a:r>
              <a:rPr lang="en-US" sz="2400" b="1" i="1" dirty="0"/>
              <a:t>Scott Harris</a:t>
            </a:r>
            <a:endParaRPr lang="en-US" b="1" dirty="0"/>
          </a:p>
        </p:txBody>
      </p:sp>
      <p:sp>
        <p:nvSpPr>
          <p:cNvPr id="3" name="Content Placeholder 2"/>
          <p:cNvSpPr>
            <a:spLocks noGrp="1"/>
          </p:cNvSpPr>
          <p:nvPr>
            <p:ph idx="1"/>
          </p:nvPr>
        </p:nvSpPr>
        <p:spPr/>
        <p:txBody>
          <a:bodyPr/>
          <a:lstStyle/>
          <a:p>
            <a:r>
              <a:rPr lang="en-US" dirty="0"/>
              <a:t>Merchants Capital vs BPOL - the true numbers of if inventory taxing works out better for counties. More and more counties are struggling to meet funding requirements and are considering changes. </a:t>
            </a:r>
          </a:p>
        </p:txBody>
      </p:sp>
    </p:spTree>
    <p:extLst>
      <p:ext uri="{BB962C8B-B14F-4D97-AF65-F5344CB8AC3E}">
        <p14:creationId xmlns:p14="http://schemas.microsoft.com/office/powerpoint/2010/main" val="36964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HOT TOPICS – Questions from You</a:t>
            </a:r>
            <a:br>
              <a:rPr lang="en-US" dirty="0"/>
            </a:br>
            <a:r>
              <a:rPr lang="en-US" sz="2400" b="1" i="1" dirty="0"/>
              <a:t>Todd Divers</a:t>
            </a:r>
            <a:endParaRPr lang="en-US" b="1" dirty="0"/>
          </a:p>
        </p:txBody>
      </p:sp>
      <p:sp>
        <p:nvSpPr>
          <p:cNvPr id="3" name="Content Placeholder 2"/>
          <p:cNvSpPr>
            <a:spLocks noGrp="1"/>
          </p:cNvSpPr>
          <p:nvPr>
            <p:ph idx="1"/>
          </p:nvPr>
        </p:nvSpPr>
        <p:spPr/>
        <p:txBody>
          <a:bodyPr/>
          <a:lstStyle/>
          <a:p>
            <a:r>
              <a:rPr lang="en-US" dirty="0"/>
              <a:t>Meal delivery services and/or restaurant apps, as related to meals tax. Real estate agents and situs for BPOL for those without an office. </a:t>
            </a:r>
          </a:p>
          <a:p>
            <a:endParaRPr lang="en-US" dirty="0"/>
          </a:p>
          <a:p>
            <a:r>
              <a:rPr lang="en-US" dirty="0"/>
              <a:t>Meals Tax </a:t>
            </a:r>
          </a:p>
          <a:p>
            <a:endParaRPr lang="en-US" dirty="0"/>
          </a:p>
          <a:p>
            <a:r>
              <a:rPr lang="en-US" dirty="0"/>
              <a:t>CATERERS AND MEALS TAX </a:t>
            </a:r>
          </a:p>
          <a:p>
            <a:endParaRPr lang="en-US" dirty="0"/>
          </a:p>
          <a:p>
            <a:r>
              <a:rPr lang="en-US" dirty="0"/>
              <a:t>All Gig economy participation (i.e. </a:t>
            </a:r>
            <a:r>
              <a:rPr lang="en-US" dirty="0" err="1"/>
              <a:t>doordash</a:t>
            </a:r>
            <a:r>
              <a:rPr lang="en-US" dirty="0"/>
              <a:t>, </a:t>
            </a:r>
            <a:r>
              <a:rPr lang="en-US" dirty="0" err="1"/>
              <a:t>mary</a:t>
            </a:r>
            <a:r>
              <a:rPr lang="en-US" dirty="0"/>
              <a:t> kay, internships paid as 1099 contractors, etc.) </a:t>
            </a:r>
          </a:p>
        </p:txBody>
      </p:sp>
    </p:spTree>
    <p:extLst>
      <p:ext uri="{BB962C8B-B14F-4D97-AF65-F5344CB8AC3E}">
        <p14:creationId xmlns:p14="http://schemas.microsoft.com/office/powerpoint/2010/main" val="528421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121563"/>
          </a:xfrm>
        </p:spPr>
        <p:txBody>
          <a:bodyPr/>
          <a:lstStyle/>
          <a:p>
            <a:r>
              <a:rPr lang="en-US" dirty="0"/>
              <a:t>HOT TOPICS – Questions from You</a:t>
            </a:r>
            <a:br>
              <a:rPr lang="en-US" dirty="0"/>
            </a:br>
            <a:r>
              <a:rPr lang="en-US" sz="2400" b="1" i="1" dirty="0"/>
              <a:t>Loudoun County – Julie </a:t>
            </a:r>
            <a:r>
              <a:rPr lang="en-US" sz="2400" b="1" i="1" dirty="0" err="1"/>
              <a:t>Rivard</a:t>
            </a:r>
            <a:endParaRPr lang="en-US" b="1" dirty="0"/>
          </a:p>
        </p:txBody>
      </p:sp>
      <p:sp>
        <p:nvSpPr>
          <p:cNvPr id="3" name="Content Placeholder 2"/>
          <p:cNvSpPr>
            <a:spLocks noGrp="1"/>
          </p:cNvSpPr>
          <p:nvPr>
            <p:ph idx="1"/>
          </p:nvPr>
        </p:nvSpPr>
        <p:spPr>
          <a:xfrm>
            <a:off x="2589212" y="1745673"/>
            <a:ext cx="8915400" cy="4921133"/>
          </a:xfrm>
        </p:spPr>
        <p:txBody>
          <a:bodyPr>
            <a:normAutofit fontScale="92500" lnSpcReduction="20000"/>
          </a:bodyPr>
          <a:lstStyle/>
          <a:p>
            <a:r>
              <a:rPr lang="en-US" dirty="0"/>
              <a:t>Latest information on assessing data centers. </a:t>
            </a:r>
          </a:p>
          <a:p>
            <a:endParaRPr lang="en-US" dirty="0"/>
          </a:p>
          <a:p>
            <a:r>
              <a:rPr lang="en-US" dirty="0"/>
              <a:t>classification of battery storage units - BPP or M&amp;T along with evidence to support the position. Because of the data center explosion, these things are following them for back up power. from what I understand, they simply house power just in case a back up is needed. Supposedly, they do not generate power. </a:t>
            </a:r>
          </a:p>
          <a:p>
            <a:endParaRPr lang="en-US" dirty="0"/>
          </a:p>
          <a:p>
            <a:r>
              <a:rPr lang="en-US" dirty="0"/>
              <a:t>Both solar farms and data center taxation (PP and RE). </a:t>
            </a:r>
          </a:p>
          <a:p>
            <a:endParaRPr lang="en-US" dirty="0"/>
          </a:p>
          <a:p>
            <a:r>
              <a:rPr lang="en-US" dirty="0"/>
              <a:t>Data Centers and Battery Storage. </a:t>
            </a:r>
          </a:p>
          <a:p>
            <a:endParaRPr lang="en-US" dirty="0"/>
          </a:p>
          <a:p>
            <a:r>
              <a:rPr lang="en-US" dirty="0"/>
              <a:t>DATA CENTERS</a:t>
            </a:r>
          </a:p>
          <a:p>
            <a:endParaRPr lang="en-US" dirty="0"/>
          </a:p>
          <a:p>
            <a:r>
              <a:rPr lang="en-US" dirty="0"/>
              <a:t>I would like to hear more about taxing of data centers and solar farms since they are the most talked about. </a:t>
            </a:r>
          </a:p>
        </p:txBody>
      </p:sp>
    </p:spTree>
    <p:extLst>
      <p:ext uri="{BB962C8B-B14F-4D97-AF65-F5344CB8AC3E}">
        <p14:creationId xmlns:p14="http://schemas.microsoft.com/office/powerpoint/2010/main" val="1818828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HOT TOPICS – Questions from You</a:t>
            </a:r>
            <a:br>
              <a:rPr lang="en-US" dirty="0"/>
            </a:br>
            <a:endParaRPr lang="en-US" dirty="0"/>
          </a:p>
        </p:txBody>
      </p:sp>
      <p:sp>
        <p:nvSpPr>
          <p:cNvPr id="3" name="Content Placeholder 2"/>
          <p:cNvSpPr>
            <a:spLocks noGrp="1"/>
          </p:cNvSpPr>
          <p:nvPr>
            <p:ph idx="1"/>
          </p:nvPr>
        </p:nvSpPr>
        <p:spPr/>
        <p:txBody>
          <a:bodyPr>
            <a:normAutofit/>
          </a:bodyPr>
          <a:lstStyle/>
          <a:p>
            <a:pPr algn="ctr"/>
            <a:r>
              <a:rPr lang="en-US" sz="4000" b="1" dirty="0"/>
              <a:t>Thank you for Participating!</a:t>
            </a:r>
          </a:p>
          <a:p>
            <a:pPr algn="ctr"/>
            <a:endParaRPr lang="en-US" sz="4000" b="1" dirty="0"/>
          </a:p>
          <a:p>
            <a:pPr algn="ctr"/>
            <a:r>
              <a:rPr lang="en-US" sz="4000" b="1" dirty="0"/>
              <a:t>Drive Safely Home!</a:t>
            </a:r>
          </a:p>
        </p:txBody>
      </p:sp>
    </p:spTree>
    <p:extLst>
      <p:ext uri="{BB962C8B-B14F-4D97-AF65-F5344CB8AC3E}">
        <p14:creationId xmlns:p14="http://schemas.microsoft.com/office/powerpoint/2010/main" val="37617909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1118</TotalTime>
  <Words>2534</Words>
  <Application>Microsoft Office PowerPoint</Application>
  <PresentationFormat>Widescreen</PresentationFormat>
  <Paragraphs>109</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Century Gothic</vt:lpstr>
      <vt:lpstr>Wingdings 3</vt:lpstr>
      <vt:lpstr>Wisp</vt:lpstr>
      <vt:lpstr>HOT TOPICS</vt:lpstr>
      <vt:lpstr>HOT TOPICS – 2026 Session Results Legislative Committee</vt:lpstr>
      <vt:lpstr>HOT TOPICS – 2026 Session Results Legislative Committee</vt:lpstr>
      <vt:lpstr>HOT TOPICS – Changes effective July 1 </vt:lpstr>
      <vt:lpstr>HOT TOPICS – Changes effective July 1 </vt:lpstr>
      <vt:lpstr>HOT TOPICS – Changes effective July 1 </vt:lpstr>
      <vt:lpstr>HOT TOPICS – Changes effective July 1 </vt:lpstr>
      <vt:lpstr>HOT TOPICS – Changes effective July 1 </vt:lpstr>
      <vt:lpstr>HOT TOPICS – Changes effective July 1 </vt:lpstr>
      <vt:lpstr>In Memoriam; the bills we lost along the way </vt:lpstr>
      <vt:lpstr>HOT TOPICS – Proposed 2027 Legislative Agenda Actions Legislative Committee</vt:lpstr>
      <vt:lpstr>HOT TOPICS – Proposed 2027 Legislative Agenda Actions Legislative Committee</vt:lpstr>
      <vt:lpstr>HOT TOPICS – Proposed 2027 Legislative Agenda Actions Legislative Committee</vt:lpstr>
      <vt:lpstr>HOT TOPICS – Proposed 2027 Legislative Agenda Actions Legislative Committee</vt:lpstr>
      <vt:lpstr>HOT TOPICS – Questions from You Legislative Committee</vt:lpstr>
      <vt:lpstr>HOT TOPICS – Questions from You Mitch Knuckles</vt:lpstr>
      <vt:lpstr>HOT TOPICS – Questions from You Scott Harris</vt:lpstr>
      <vt:lpstr>HOT TOPICS – Questions from You Todd Divers</vt:lpstr>
      <vt:lpstr>HOT TOPICS – Questions from You Loudoun County – Julie Rivard</vt:lpstr>
      <vt:lpstr>HOT TOPICS – Questions from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HOT TOPICS</dc:title>
  <dc:creator>Lori Stevens</dc:creator>
  <cp:lastModifiedBy>Jonathan Taylor</cp:lastModifiedBy>
  <cp:revision>9</cp:revision>
  <dcterms:created xsi:type="dcterms:W3CDTF">2026-05-14T20:36:14Z</dcterms:created>
  <dcterms:modified xsi:type="dcterms:W3CDTF">2026-07-08T18:22:14Z</dcterms:modified>
</cp:coreProperties>
</file>